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26"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482922A9-2054-483F-83F3-EC880C305758}" type="datetimeFigureOut">
              <a:rPr lang="ar-IQ" smtClean="0"/>
              <a:t>27/08/1441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C1EAA60-D2F3-456A-B640-7C340D289C7C}" type="slidenum">
              <a:rPr lang="ar-IQ" smtClean="0"/>
              <a:t>‹#›</a:t>
            </a:fld>
            <a:endParaRPr lang="ar-IQ"/>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3589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3" name="Date Placeholder 2"/>
          <p:cNvSpPr>
            <a:spLocks noGrp="1"/>
          </p:cNvSpPr>
          <p:nvPr>
            <p:ph type="dt" sz="half" idx="10"/>
          </p:nvPr>
        </p:nvSpPr>
        <p:spPr/>
        <p:txBody>
          <a:bodyPr/>
          <a:lstStyle/>
          <a:p>
            <a:fld id="{482922A9-2054-483F-83F3-EC880C305758}" type="datetimeFigureOut">
              <a:rPr lang="ar-IQ" smtClean="0"/>
              <a:t>27/08/1441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5C1EAA60-D2F3-456A-B640-7C340D289C7C}" type="slidenum">
              <a:rPr lang="ar-IQ" smtClean="0"/>
              <a:t>‹#›</a:t>
            </a:fld>
            <a:endParaRPr lang="ar-IQ"/>
          </a:p>
        </p:txBody>
      </p:sp>
    </p:spTree>
    <p:extLst>
      <p:ext uri="{BB962C8B-B14F-4D97-AF65-F5344CB8AC3E}">
        <p14:creationId xmlns:p14="http://schemas.microsoft.com/office/powerpoint/2010/main" val="2892723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482922A9-2054-483F-83F3-EC880C305758}" type="datetimeFigureOut">
              <a:rPr lang="ar-IQ" smtClean="0"/>
              <a:t>27/08/1441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C1EAA60-D2F3-456A-B640-7C340D289C7C}" type="slidenum">
              <a:rPr lang="ar-IQ" smtClean="0"/>
              <a:t>‹#›</a:t>
            </a:fld>
            <a:endParaRPr lang="ar-IQ"/>
          </a:p>
        </p:txBody>
      </p:sp>
    </p:spTree>
    <p:extLst>
      <p:ext uri="{BB962C8B-B14F-4D97-AF65-F5344CB8AC3E}">
        <p14:creationId xmlns:p14="http://schemas.microsoft.com/office/powerpoint/2010/main" val="1704305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482922A9-2054-483F-83F3-EC880C305758}" type="datetimeFigureOut">
              <a:rPr lang="ar-IQ" smtClean="0"/>
              <a:t>27/08/1441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C1EAA60-D2F3-456A-B640-7C340D289C7C}" type="slidenum">
              <a:rPr lang="ar-IQ" smtClean="0"/>
              <a:t>‹#›</a:t>
            </a:fld>
            <a:endParaRPr lang="ar-IQ"/>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067205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482922A9-2054-483F-83F3-EC880C305758}" type="datetimeFigureOut">
              <a:rPr lang="ar-IQ" smtClean="0"/>
              <a:t>27/08/1441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C1EAA60-D2F3-456A-B640-7C340D289C7C}" type="slidenum">
              <a:rPr lang="ar-IQ" smtClean="0"/>
              <a:t>‹#›</a:t>
            </a:fld>
            <a:endParaRPr lang="ar-IQ"/>
          </a:p>
        </p:txBody>
      </p:sp>
    </p:spTree>
    <p:extLst>
      <p:ext uri="{BB962C8B-B14F-4D97-AF65-F5344CB8AC3E}">
        <p14:creationId xmlns:p14="http://schemas.microsoft.com/office/powerpoint/2010/main" val="2726536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ar-SA" smtClean="0"/>
              <a:t>تحرير أنماط النص الرئيسي</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482922A9-2054-483F-83F3-EC880C305758}" type="datetimeFigureOut">
              <a:rPr lang="ar-IQ" smtClean="0"/>
              <a:t>27/08/1441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C1EAA60-D2F3-456A-B640-7C340D289C7C}" type="slidenum">
              <a:rPr lang="ar-IQ" smtClean="0"/>
              <a:t>‹#›</a:t>
            </a:fld>
            <a:endParaRPr lang="ar-IQ"/>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65586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ar-SA" smtClean="0"/>
              <a:t>تحرير أنماط النص الرئيسي</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482922A9-2054-483F-83F3-EC880C305758}" type="datetimeFigureOut">
              <a:rPr lang="ar-IQ" smtClean="0"/>
              <a:t>27/08/1441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C1EAA60-D2F3-456A-B640-7C340D289C7C}" type="slidenum">
              <a:rPr lang="ar-IQ" smtClean="0"/>
              <a:t>‹#›</a:t>
            </a:fld>
            <a:endParaRPr lang="ar-IQ"/>
          </a:p>
        </p:txBody>
      </p:sp>
    </p:spTree>
    <p:extLst>
      <p:ext uri="{BB962C8B-B14F-4D97-AF65-F5344CB8AC3E}">
        <p14:creationId xmlns:p14="http://schemas.microsoft.com/office/powerpoint/2010/main" val="523987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482922A9-2054-483F-83F3-EC880C305758}" type="datetimeFigureOut">
              <a:rPr lang="ar-IQ" smtClean="0"/>
              <a:t>27/08/1441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C1EAA60-D2F3-456A-B640-7C340D289C7C}" type="slidenum">
              <a:rPr lang="ar-IQ" smtClean="0"/>
              <a:t>‹#›</a:t>
            </a:fld>
            <a:endParaRPr lang="ar-IQ"/>
          </a:p>
        </p:txBody>
      </p:sp>
    </p:spTree>
    <p:extLst>
      <p:ext uri="{BB962C8B-B14F-4D97-AF65-F5344CB8AC3E}">
        <p14:creationId xmlns:p14="http://schemas.microsoft.com/office/powerpoint/2010/main" val="145450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482922A9-2054-483F-83F3-EC880C305758}" type="datetimeFigureOut">
              <a:rPr lang="ar-IQ" smtClean="0"/>
              <a:t>27/08/1441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C1EAA60-D2F3-456A-B640-7C340D289C7C}" type="slidenum">
              <a:rPr lang="ar-IQ" smtClean="0"/>
              <a:t>‹#›</a:t>
            </a:fld>
            <a:endParaRPr lang="ar-IQ"/>
          </a:p>
        </p:txBody>
      </p:sp>
    </p:spTree>
    <p:extLst>
      <p:ext uri="{BB962C8B-B14F-4D97-AF65-F5344CB8AC3E}">
        <p14:creationId xmlns:p14="http://schemas.microsoft.com/office/powerpoint/2010/main" val="1500882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nchor="ct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482922A9-2054-483F-83F3-EC880C305758}" type="datetimeFigureOut">
              <a:rPr lang="ar-IQ" smtClean="0"/>
              <a:t>27/08/1441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C1EAA60-D2F3-456A-B640-7C340D289C7C}" type="slidenum">
              <a:rPr lang="ar-IQ" smtClean="0"/>
              <a:t>‹#›</a:t>
            </a:fld>
            <a:endParaRPr lang="ar-IQ"/>
          </a:p>
        </p:txBody>
      </p:sp>
    </p:spTree>
    <p:extLst>
      <p:ext uri="{BB962C8B-B14F-4D97-AF65-F5344CB8AC3E}">
        <p14:creationId xmlns:p14="http://schemas.microsoft.com/office/powerpoint/2010/main" val="2602592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482922A9-2054-483F-83F3-EC880C305758}" type="datetimeFigureOut">
              <a:rPr lang="ar-IQ" smtClean="0"/>
              <a:t>27/08/1441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C1EAA60-D2F3-456A-B640-7C340D289C7C}" type="slidenum">
              <a:rPr lang="ar-IQ" smtClean="0"/>
              <a:t>‹#›</a:t>
            </a:fld>
            <a:endParaRPr lang="ar-IQ"/>
          </a:p>
        </p:txBody>
      </p:sp>
    </p:spTree>
    <p:extLst>
      <p:ext uri="{BB962C8B-B14F-4D97-AF65-F5344CB8AC3E}">
        <p14:creationId xmlns:p14="http://schemas.microsoft.com/office/powerpoint/2010/main" val="3114257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482922A9-2054-483F-83F3-EC880C305758}" type="datetimeFigureOut">
              <a:rPr lang="ar-IQ" smtClean="0"/>
              <a:t>27/08/1441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5C1EAA60-D2F3-456A-B640-7C340D289C7C}" type="slidenum">
              <a:rPr lang="ar-IQ" smtClean="0"/>
              <a:t>‹#›</a:t>
            </a:fld>
            <a:endParaRPr lang="ar-IQ"/>
          </a:p>
        </p:txBody>
      </p:sp>
    </p:spTree>
    <p:extLst>
      <p:ext uri="{BB962C8B-B14F-4D97-AF65-F5344CB8AC3E}">
        <p14:creationId xmlns:p14="http://schemas.microsoft.com/office/powerpoint/2010/main" val="1054379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482922A9-2054-483F-83F3-EC880C305758}" type="datetimeFigureOut">
              <a:rPr lang="ar-IQ" smtClean="0"/>
              <a:t>27/08/1441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5C1EAA60-D2F3-456A-B640-7C340D289C7C}" type="slidenum">
              <a:rPr lang="ar-IQ" smtClean="0"/>
              <a:t>‹#›</a:t>
            </a:fld>
            <a:endParaRPr lang="ar-IQ"/>
          </a:p>
        </p:txBody>
      </p:sp>
    </p:spTree>
    <p:extLst>
      <p:ext uri="{BB962C8B-B14F-4D97-AF65-F5344CB8AC3E}">
        <p14:creationId xmlns:p14="http://schemas.microsoft.com/office/powerpoint/2010/main" val="3536890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482922A9-2054-483F-83F3-EC880C305758}" type="datetimeFigureOut">
              <a:rPr lang="ar-IQ" smtClean="0"/>
              <a:t>27/08/1441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5C1EAA60-D2F3-456A-B640-7C340D289C7C}" type="slidenum">
              <a:rPr lang="ar-IQ" smtClean="0"/>
              <a:t>‹#›</a:t>
            </a:fld>
            <a:endParaRPr lang="ar-IQ"/>
          </a:p>
        </p:txBody>
      </p:sp>
    </p:spTree>
    <p:extLst>
      <p:ext uri="{BB962C8B-B14F-4D97-AF65-F5344CB8AC3E}">
        <p14:creationId xmlns:p14="http://schemas.microsoft.com/office/powerpoint/2010/main" val="66523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2922A9-2054-483F-83F3-EC880C305758}" type="datetimeFigureOut">
              <a:rPr lang="ar-IQ" smtClean="0"/>
              <a:t>27/08/1441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5C1EAA60-D2F3-456A-B640-7C340D289C7C}" type="slidenum">
              <a:rPr lang="ar-IQ" smtClean="0"/>
              <a:t>‹#›</a:t>
            </a:fld>
            <a:endParaRPr lang="ar-IQ"/>
          </a:p>
        </p:txBody>
      </p:sp>
    </p:spTree>
    <p:extLst>
      <p:ext uri="{BB962C8B-B14F-4D97-AF65-F5344CB8AC3E}">
        <p14:creationId xmlns:p14="http://schemas.microsoft.com/office/powerpoint/2010/main" val="3923567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482922A9-2054-483F-83F3-EC880C305758}" type="datetimeFigureOut">
              <a:rPr lang="ar-IQ" smtClean="0"/>
              <a:t>27/08/1441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5C1EAA60-D2F3-456A-B640-7C340D289C7C}" type="slidenum">
              <a:rPr lang="ar-IQ" smtClean="0"/>
              <a:t>‹#›</a:t>
            </a:fld>
            <a:endParaRPr lang="ar-IQ"/>
          </a:p>
        </p:txBody>
      </p:sp>
    </p:spTree>
    <p:extLst>
      <p:ext uri="{BB962C8B-B14F-4D97-AF65-F5344CB8AC3E}">
        <p14:creationId xmlns:p14="http://schemas.microsoft.com/office/powerpoint/2010/main" val="3902904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ar-SA" smtClean="0"/>
              <a:t>انقر لتحرير نمط العنوان الرئيسي</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482922A9-2054-483F-83F3-EC880C305758}" type="datetimeFigureOut">
              <a:rPr lang="ar-IQ" smtClean="0"/>
              <a:t>27/08/1441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5C1EAA60-D2F3-456A-B640-7C340D289C7C}" type="slidenum">
              <a:rPr lang="ar-IQ" smtClean="0"/>
              <a:t>‹#›</a:t>
            </a:fld>
            <a:endParaRPr lang="ar-IQ"/>
          </a:p>
        </p:txBody>
      </p:sp>
    </p:spTree>
    <p:extLst>
      <p:ext uri="{BB962C8B-B14F-4D97-AF65-F5344CB8AC3E}">
        <p14:creationId xmlns:p14="http://schemas.microsoft.com/office/powerpoint/2010/main" val="2992946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82922A9-2054-483F-83F3-EC880C305758}" type="datetimeFigureOut">
              <a:rPr lang="ar-IQ" smtClean="0"/>
              <a:t>27/08/1441</a:t>
            </a:fld>
            <a:endParaRPr lang="ar-IQ"/>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ar-IQ"/>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C1EAA60-D2F3-456A-B640-7C340D289C7C}" type="slidenum">
              <a:rPr lang="ar-IQ" smtClean="0"/>
              <a:t>‹#›</a:t>
            </a:fld>
            <a:endParaRPr lang="ar-IQ"/>
          </a:p>
        </p:txBody>
      </p:sp>
    </p:spTree>
    <p:extLst>
      <p:ext uri="{BB962C8B-B14F-4D97-AF65-F5344CB8AC3E}">
        <p14:creationId xmlns:p14="http://schemas.microsoft.com/office/powerpoint/2010/main" val="2732985252"/>
      </p:ext>
    </p:extLst>
  </p:cSld>
  <p:clrMap bg1="dk1" tx1="lt1" bg2="dk2" tx2="lt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 id="2147483843" r:id="rId17"/>
  </p:sldLayoutIdLst>
  <p:txStyles>
    <p:titleStyle>
      <a:lvl1pPr algn="l" defTabSz="457200" rtl="1" eaLnBrk="1" latinLnBrk="0" hangingPunct="1">
        <a:spcBef>
          <a:spcPct val="0"/>
        </a:spcBef>
        <a:buNone/>
        <a:defRPr sz="36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4211" y="685799"/>
            <a:ext cx="8080965" cy="3690258"/>
          </a:xfrm>
        </p:spPr>
        <p:txBody>
          <a:bodyPr/>
          <a:lstStyle/>
          <a:p>
            <a:pPr algn="r"/>
            <a:r>
              <a:rPr lang="ar-IQ" dirty="0" smtClean="0"/>
              <a:t>مشكلة البحث </a:t>
            </a:r>
            <a:endParaRPr lang="ar-IQ" dirty="0"/>
          </a:p>
        </p:txBody>
      </p:sp>
      <p:sp>
        <p:nvSpPr>
          <p:cNvPr id="3" name="عنوان فرعي 2"/>
          <p:cNvSpPr>
            <a:spLocks noGrp="1"/>
          </p:cNvSpPr>
          <p:nvPr>
            <p:ph type="subTitle" idx="1"/>
          </p:nvPr>
        </p:nvSpPr>
        <p:spPr>
          <a:xfrm>
            <a:off x="684211" y="1045029"/>
            <a:ext cx="11507789" cy="4746171"/>
          </a:xfrm>
        </p:spPr>
        <p:txBody>
          <a:bodyPr/>
          <a:lstStyle/>
          <a:p>
            <a:pPr algn="r"/>
            <a:endParaRPr lang="ar-IQ" dirty="0"/>
          </a:p>
        </p:txBody>
      </p:sp>
      <p:pic>
        <p:nvPicPr>
          <p:cNvPr id="9" name="صوت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158773126"/>
      </p:ext>
    </p:extLst>
  </p:cSld>
  <p:clrMapOvr>
    <a:masterClrMapping/>
  </p:clrMapOvr>
  <mc:AlternateContent xmlns:mc="http://schemas.openxmlformats.org/markup-compatibility/2006">
    <mc:Choice xmlns:p14="http://schemas.microsoft.com/office/powerpoint/2010/main" Requires="p14">
      <p:transition spd="slow" p14:dur="3400" advTm="14964">
        <p14:reveal thruBlk="1" dir="r"/>
      </p:transition>
    </mc:Choice>
    <mc:Fallback>
      <p:transition spd="slow" advTm="1496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40081" y="522514"/>
            <a:ext cx="10802982" cy="5078313"/>
          </a:xfrm>
          <a:prstGeom prst="rect">
            <a:avLst/>
          </a:prstGeom>
        </p:spPr>
        <p:txBody>
          <a:bodyPr wrap="square">
            <a:spAutoFit/>
          </a:bodyPr>
          <a:lstStyle/>
          <a:p>
            <a:pPr algn="r">
              <a:lnSpc>
                <a:spcPct val="150000"/>
              </a:lnSpc>
              <a:spcAft>
                <a:spcPts val="800"/>
              </a:spcAft>
            </a:pPr>
            <a:r>
              <a:rPr lang="ar-SA" sz="2400" b="1" dirty="0">
                <a:solidFill>
                  <a:srgbClr val="333333"/>
                </a:solidFill>
                <a:latin typeface="Calibri" panose="020F0502020204030204" pitchFamily="34" charset="0"/>
                <a:ea typeface="Times New Roman" panose="02020603050405020304" pitchFamily="18" charset="0"/>
              </a:rPr>
              <a:t>        أن تحديد مشكلة البحث من العناصر المهمة في خطوات البحث العلمي  ومشكلة البحث تتعلق بطبيعته، حيث يتضمن مشكلة معينة يهدف إلى حلها، ويظهر ذلك من صيغة العنوان، وتعد البحوث الوصفية أكثر حاجة إلى تحديد المشكلة من البحوث التطبيقية، ويجب أن تضم المشكلة الجغرافية أدوات استفسار مثل كيف، لماذا، أين، ويحاول الباحث الجغرافي التحري عن جذور المشكلة ولكنه قد لا يتوصل إلى ذلك لأنها تحتاج إلى دراسة متعمقة تشمل عناصر عدة وكل عنصر يحتاج إلى تحليل معمق، وربما ضعف قدرة الطالب على التحليل أو صعوبة الحصول على بيانات كافية تغطي كل العناصر تكون سبب في عدم التوصل إلى النتائج المطلوبة، </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صوت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93656318"/>
      </p:ext>
    </p:extLst>
  </p:cSld>
  <p:clrMapOvr>
    <a:masterClrMapping/>
  </p:clrMapOvr>
  <mc:AlternateContent xmlns:mc="http://schemas.openxmlformats.org/markup-compatibility/2006">
    <mc:Choice xmlns:p14="http://schemas.microsoft.com/office/powerpoint/2010/main" Requires="p14">
      <p:transition spd="slow" p14:dur="2000" advTm="53502"/>
    </mc:Choice>
    <mc:Fallback>
      <p:transition spd="slow" advTm="535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80160" y="809897"/>
            <a:ext cx="10489474" cy="6288901"/>
          </a:xfrm>
          <a:prstGeom prst="rect">
            <a:avLst/>
          </a:prstGeom>
        </p:spPr>
        <p:txBody>
          <a:bodyPr wrap="square">
            <a:spAutoFit/>
          </a:bodyPr>
          <a:lstStyle/>
          <a:p>
            <a:pPr algn="r">
              <a:lnSpc>
                <a:spcPct val="150000"/>
              </a:lnSpc>
              <a:spcAft>
                <a:spcPts val="800"/>
              </a:spcAft>
            </a:pPr>
            <a:r>
              <a:rPr lang="ar-IQ" b="1" dirty="0" smtClean="0">
                <a:solidFill>
                  <a:srgbClr val="333333"/>
                </a:solidFill>
                <a:latin typeface="Calibri" panose="020F0502020204030204" pitchFamily="34" charset="0"/>
                <a:ea typeface="Times New Roman" panose="02020603050405020304" pitchFamily="18" charset="0"/>
              </a:rPr>
              <a:t>و</a:t>
            </a:r>
            <a:r>
              <a:rPr lang="ar-SA" sz="2400" b="1" dirty="0" smtClean="0">
                <a:solidFill>
                  <a:srgbClr val="333333"/>
                </a:solidFill>
                <a:latin typeface="Calibri" panose="020F0502020204030204" pitchFamily="34" charset="0"/>
                <a:ea typeface="Times New Roman" panose="02020603050405020304" pitchFamily="18" charset="0"/>
              </a:rPr>
              <a:t>يجب </a:t>
            </a:r>
            <a:r>
              <a:rPr lang="ar-SA" sz="2400" b="1" dirty="0">
                <a:solidFill>
                  <a:srgbClr val="333333"/>
                </a:solidFill>
                <a:latin typeface="Calibri" panose="020F0502020204030204" pitchFamily="34" charset="0"/>
                <a:ea typeface="Times New Roman" panose="02020603050405020304" pitchFamily="18" charset="0"/>
              </a:rPr>
              <a:t>أن تكون وفق الأسس الآتية:</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r">
              <a:lnSpc>
                <a:spcPct val="150000"/>
              </a:lnSpc>
            </a:pPr>
            <a:r>
              <a:rPr lang="ar-SA" sz="2400" b="1" dirty="0">
                <a:solidFill>
                  <a:srgbClr val="333333"/>
                </a:solidFill>
                <a:latin typeface="Calibri" panose="020F0502020204030204" pitchFamily="34" charset="0"/>
                <a:ea typeface="Times New Roman" panose="02020603050405020304" pitchFamily="18" charset="0"/>
              </a:rPr>
              <a:t>1- تحديد المشكلة وفق أسس علمية وصحيحة.</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r">
              <a:lnSpc>
                <a:spcPct val="150000"/>
              </a:lnSpc>
            </a:pPr>
            <a:r>
              <a:rPr lang="ar-SA" sz="2400" b="1" dirty="0">
                <a:solidFill>
                  <a:srgbClr val="333333"/>
                </a:solidFill>
                <a:latin typeface="Calibri" panose="020F0502020204030204" pitchFamily="34" charset="0"/>
                <a:ea typeface="Times New Roman" panose="02020603050405020304" pitchFamily="18" charset="0"/>
              </a:rPr>
              <a:t>2- صياغة المشكلة في إطار قابل للبحث والتوصل إلى نتائج.</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r">
              <a:lnSpc>
                <a:spcPct val="150000"/>
              </a:lnSpc>
            </a:pPr>
            <a:r>
              <a:rPr lang="ar-SA" sz="2400" b="1" dirty="0">
                <a:solidFill>
                  <a:srgbClr val="333333"/>
                </a:solidFill>
                <a:latin typeface="Calibri" panose="020F0502020204030204" pitchFamily="34" charset="0"/>
                <a:ea typeface="Times New Roman" panose="02020603050405020304" pitchFamily="18" charset="0"/>
              </a:rPr>
              <a:t>3- فحص المشكلة بعمق في المعرفة المتاحة.</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r">
              <a:lnSpc>
                <a:spcPct val="150000"/>
              </a:lnSpc>
            </a:pPr>
            <a:r>
              <a:rPr lang="ar-SA" sz="2400" b="1" dirty="0">
                <a:solidFill>
                  <a:srgbClr val="333333"/>
                </a:solidFill>
                <a:latin typeface="Calibri" panose="020F0502020204030204" pitchFamily="34" charset="0"/>
                <a:ea typeface="Times New Roman" panose="02020603050405020304" pitchFamily="18" charset="0"/>
              </a:rPr>
              <a:t>4- أن يساهم علاج المشكلة في تحقيق تطور كبير في مجال المعرفة العلمية من خلال ما يستخدمه الباحث من تقنيات في مجال التحليل.</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r">
              <a:lnSpc>
                <a:spcPct val="150000"/>
              </a:lnSpc>
            </a:pPr>
            <a:r>
              <a:rPr lang="ar-SA" sz="2400" b="1" dirty="0">
                <a:solidFill>
                  <a:srgbClr val="333333"/>
                </a:solidFill>
                <a:latin typeface="Calibri" panose="020F0502020204030204" pitchFamily="34" charset="0"/>
                <a:ea typeface="Times New Roman" panose="02020603050405020304" pitchFamily="18" charset="0"/>
              </a:rPr>
              <a:t>5- ربط المشكلة منطقياً بالبيئة التي نشأت فيها والتي ستساهم في علاج المشكلة.</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r">
              <a:lnSpc>
                <a:spcPct val="150000"/>
              </a:lnSpc>
            </a:pPr>
            <a:r>
              <a:rPr lang="ar-SA" sz="2400" b="1" dirty="0">
                <a:solidFill>
                  <a:srgbClr val="333333"/>
                </a:solidFill>
                <a:latin typeface="Calibri" panose="020F0502020204030204" pitchFamily="34" charset="0"/>
                <a:ea typeface="Times New Roman" panose="02020603050405020304" pitchFamily="18" charset="0"/>
              </a:rPr>
              <a:t>6- أن تعبر المشكلة عن علاقة بين متغيرين أو أكثر، وتطرح أسئلة مثلاً هل أ مرتبط مع ب د ، كيف ترتبط أ، ب مع ج د.</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pPr>
            <a:r>
              <a:rPr lang="ar-SA" sz="2400" b="1" dirty="0">
                <a:solidFill>
                  <a:srgbClr val="333333"/>
                </a:solidFill>
                <a:latin typeface="Calibri" panose="020F0502020204030204" pitchFamily="34" charset="0"/>
                <a:ea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صوت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154274805"/>
      </p:ext>
    </p:extLst>
  </p:cSld>
  <p:clrMapOvr>
    <a:masterClrMapping/>
  </p:clrMapOvr>
  <mc:AlternateContent xmlns:mc="http://schemas.openxmlformats.org/markup-compatibility/2006">
    <mc:Choice xmlns:p14="http://schemas.microsoft.com/office/powerpoint/2010/main" Requires="p14">
      <p:transition spd="slow" p14:dur="2000" advTm="42585"/>
    </mc:Choice>
    <mc:Fallback>
      <p:transition spd="slow" advTm="425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45029" y="927464"/>
            <a:ext cx="9483634" cy="4524315"/>
          </a:xfrm>
          <a:prstGeom prst="rect">
            <a:avLst/>
          </a:prstGeom>
        </p:spPr>
        <p:txBody>
          <a:bodyPr wrap="square">
            <a:spAutoFit/>
          </a:bodyPr>
          <a:lstStyle/>
          <a:p>
            <a:pPr algn="r">
              <a:lnSpc>
                <a:spcPct val="150000"/>
              </a:lnSpc>
            </a:pPr>
            <a:r>
              <a:rPr lang="ar-SA" sz="2400" b="1" dirty="0" smtClean="0">
                <a:solidFill>
                  <a:srgbClr val="333333"/>
                </a:solidFill>
                <a:latin typeface="Calibri" panose="020F0502020204030204" pitchFamily="34" charset="0"/>
                <a:ea typeface="Times New Roman" panose="02020603050405020304" pitchFamily="18" charset="0"/>
              </a:rPr>
              <a:t>7- أن تصاغ المشكلة على شكل سؤال، فبدل القول أن المشكلة هي.... أو الغرض من البحث هو.... يتم طرح سؤال، بحيث تعبر صيغة تلك الأسئلة عن طبيعة المشكلة بشكل مباشر</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r">
              <a:lnSpc>
                <a:spcPct val="150000"/>
              </a:lnSpc>
            </a:pPr>
            <a:r>
              <a:rPr lang="ar-SA" sz="2400" b="1" dirty="0" smtClean="0">
                <a:solidFill>
                  <a:srgbClr val="333333"/>
                </a:solidFill>
                <a:latin typeface="Calibri" panose="020F0502020204030204" pitchFamily="34" charset="0"/>
                <a:ea typeface="Times New Roman" panose="02020603050405020304" pitchFamily="18" charset="0"/>
              </a:rPr>
              <a:t>8- تكون صياغة المشكلة من النوع الذي يسهم في القيام باختبارات تجريبية، وإذا لم تبحث المشكلة تجريبياً لا تعد مشكلة علمية، وقد لا تكن المشكلة نتيجة علاقات بين متغيرات بل متغيرات يمكن قياسها بصورة مستقلة، وهذا يعني أن مشكلة الكثير من البحوث هي غير علمية لأنها لا تحتاج إلى تجربة أو اختبار.</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صوت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761259591"/>
      </p:ext>
    </p:extLst>
  </p:cSld>
  <p:clrMapOvr>
    <a:masterClrMapping/>
  </p:clrMapOvr>
  <mc:AlternateContent xmlns:mc="http://schemas.openxmlformats.org/markup-compatibility/2006">
    <mc:Choice xmlns:p14="http://schemas.microsoft.com/office/powerpoint/2010/main" Requires="p14">
      <p:transition spd="slow" p14:dur="2000" advTm="30236"/>
    </mc:Choice>
    <mc:Fallback>
      <p:transition spd="slow" advTm="302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extLst>
    <p:ext uri="{3A86A75C-4F4B-4683-9AE1-C65F6400EC91}">
      <p14:laserTraceLst xmlns:p14="http://schemas.microsoft.com/office/powerpoint/2010/main">
        <p14:tracePtLst>
          <p14:tracePt t="3122" x="10171113" y="1366838"/>
          <p14:tracePt t="3881" x="10171113" y="1374775"/>
          <p14:tracePt t="3890" x="10180638" y="1384300"/>
          <p14:tracePt t="3899" x="10180638" y="1393825"/>
          <p14:tracePt t="3930" x="10180638" y="1401763"/>
          <p14:tracePt t="5930" x="10188575" y="1401763"/>
          <p14:tracePt t="6218" x="10188575" y="1411288"/>
          <p14:tracePt t="6226" x="10188575" y="1419225"/>
          <p14:tracePt t="6239" x="10188575" y="1428750"/>
          <p14:tracePt t="6256" x="10206038" y="1446213"/>
          <p14:tracePt t="6273" x="10206038" y="1455738"/>
          <p14:tracePt t="6290" x="10215563" y="1455738"/>
          <p14:tracePt t="6371" x="10215563" y="1465263"/>
          <p14:tracePt t="7027" x="10225088" y="1482725"/>
          <p14:tracePt t="7034" x="10233025" y="1500188"/>
          <p14:tracePt t="7043" x="10233025" y="1517650"/>
          <p14:tracePt t="7058" x="10269538" y="1581150"/>
          <p14:tracePt t="7075" x="10287000" y="1633538"/>
          <p14:tracePt t="7092" x="10304463" y="1687513"/>
          <p14:tracePt t="7108" x="10340975" y="1751013"/>
          <p14:tracePt t="7125" x="10348913" y="1795463"/>
          <p14:tracePt t="7142" x="10375900" y="1847850"/>
          <p14:tracePt t="7159" x="10402888" y="1901825"/>
          <p14:tracePt t="7175" x="10420350" y="1946275"/>
          <p14:tracePt t="7178" x="10439400" y="1982788"/>
          <p14:tracePt t="7192" x="10447338" y="2017713"/>
          <p14:tracePt t="7209" x="10474325" y="2071688"/>
          <p14:tracePt t="7226" x="10483850" y="2116138"/>
          <p14:tracePt t="7242" x="10491788" y="2133600"/>
          <p14:tracePt t="7259" x="10491788" y="2152650"/>
          <p14:tracePt t="7276" x="10491788" y="2160588"/>
          <p14:tracePt t="7292" x="10491788" y="2170113"/>
          <p14:tracePt t="7324" x="10483850" y="2179638"/>
          <p14:tracePt t="7331" x="10474325" y="2187575"/>
          <p14:tracePt t="7342" x="10466388" y="2187575"/>
          <p14:tracePt t="7359" x="10456863" y="2187575"/>
          <p14:tracePt t="7376" x="10447338" y="2187575"/>
          <p14:tracePt t="7393" x="10429875" y="2187575"/>
          <p14:tracePt t="7410" x="10412413" y="2187575"/>
          <p14:tracePt t="7426" x="10402888" y="2187575"/>
          <p14:tracePt t="7465" x="10394950" y="2187575"/>
          <p14:tracePt t="8195" x="10375900" y="2187575"/>
          <p14:tracePt t="8203" x="10348913" y="2187575"/>
          <p14:tracePt t="8212" x="10313988" y="2187575"/>
          <p14:tracePt t="8228" x="10225088" y="2187575"/>
          <p14:tracePt t="8245" x="10072688" y="2197100"/>
          <p14:tracePt t="8262" x="9939338" y="2197100"/>
          <p14:tracePt t="8278" x="9769475" y="2205038"/>
          <p14:tracePt t="8295" x="9545638" y="2214563"/>
          <p14:tracePt t="8298" x="9394825" y="2224088"/>
          <p14:tracePt t="8312" x="9269413" y="2224088"/>
          <p14:tracePt t="8329" x="8912225" y="2276475"/>
          <p14:tracePt t="8333" x="8804275" y="2286000"/>
          <p14:tracePt t="8345" x="8705850" y="2303463"/>
          <p14:tracePt t="8362" x="8456613" y="2322513"/>
          <p14:tracePt t="8378" x="8323263" y="2330450"/>
          <p14:tracePt t="8395" x="8205788" y="2339975"/>
          <p14:tracePt t="8412" x="8089900" y="2347913"/>
          <p14:tracePt t="8429" x="7974013" y="2357438"/>
          <p14:tracePt t="8445" x="7902575" y="2357438"/>
          <p14:tracePt t="8462" x="7840663" y="2366963"/>
          <p14:tracePt t="8479" x="7796213" y="2366963"/>
          <p14:tracePt t="8496" x="7742238" y="2366963"/>
          <p14:tracePt t="8499" x="7724775" y="2366963"/>
          <p14:tracePt t="8512" x="7705725" y="2366963"/>
          <p14:tracePt t="8529" x="7670800" y="2366963"/>
          <p14:tracePt t="8546" x="7616825" y="2366963"/>
          <p14:tracePt t="8562" x="7581900" y="2366963"/>
          <p14:tracePt t="8579" x="7527925" y="2366963"/>
          <p14:tracePt t="8596" x="7473950" y="2366963"/>
          <p14:tracePt t="8613" x="7412038" y="2366963"/>
          <p14:tracePt t="8629" x="7358063" y="2357438"/>
          <p14:tracePt t="8646" x="7277100" y="2357438"/>
          <p14:tracePt t="8664" x="7134225" y="2339975"/>
          <p14:tracePt t="8680" x="7010400" y="2322513"/>
          <p14:tracePt t="8682" x="6938963" y="2312988"/>
          <p14:tracePt t="8696" x="6867525" y="2303463"/>
          <p14:tracePt t="8714" x="6680200" y="2268538"/>
          <p14:tracePt t="8730" x="6545263" y="2232025"/>
          <p14:tracePt t="8746" x="6500813" y="2214563"/>
          <p14:tracePt t="8763" x="6491288" y="2214563"/>
          <p14:tracePt t="8780" x="6473825" y="2205038"/>
          <p14:tracePt t="8796" x="6446838" y="2197100"/>
          <p14:tracePt t="8813" x="6419850" y="2197100"/>
          <p14:tracePt t="8829" x="6394450" y="2187575"/>
          <p14:tracePt t="8846" x="6367463" y="2179638"/>
          <p14:tracePt t="8863" x="6323013" y="2160588"/>
          <p14:tracePt t="8880" x="6286500" y="2152650"/>
          <p14:tracePt t="8896" x="6276975" y="2143125"/>
          <p14:tracePt t="8913" x="6269038" y="2143125"/>
          <p14:tracePt t="8915" x="6269038" y="2133600"/>
          <p14:tracePt t="8930" x="6259513" y="2133600"/>
          <p14:tracePt t="8946" x="6251575" y="2125663"/>
          <p14:tracePt t="8963" x="6242050" y="2116138"/>
          <p14:tracePt t="8980" x="6224588" y="2108200"/>
          <p14:tracePt t="8996" x="6215063" y="2098675"/>
          <p14:tracePt t="9013" x="6197600" y="2081213"/>
          <p14:tracePt t="9030" x="6180138" y="2071688"/>
          <p14:tracePt t="9047" x="6170613" y="2062163"/>
          <p14:tracePt t="9067" x="6161088" y="2062163"/>
          <p14:tracePt t="9080" x="6161088" y="2054225"/>
          <p14:tracePt t="9097" x="6161088" y="2044700"/>
          <p14:tracePt t="9114" x="6153150" y="2044700"/>
          <p14:tracePt t="9643" x="6143625" y="2044700"/>
          <p14:tracePt t="10996" x="6153150" y="2054225"/>
          <p14:tracePt t="11004" x="6170613" y="2062163"/>
          <p14:tracePt t="11012" x="6180138" y="2071688"/>
          <p14:tracePt t="11020" x="6197600" y="2081213"/>
          <p14:tracePt t="11036" x="6269038" y="2116138"/>
          <p14:tracePt t="11053" x="6367463" y="2160588"/>
          <p14:tracePt t="11069" x="6510338" y="2197100"/>
          <p14:tracePt t="11086" x="6670675" y="2232025"/>
          <p14:tracePt t="11103" x="6911975" y="2286000"/>
          <p14:tracePt t="11119" x="7099300" y="2330450"/>
          <p14:tracePt t="11136" x="7304088" y="2366963"/>
          <p14:tracePt t="11139" x="7412038" y="2384425"/>
          <p14:tracePt t="11153" x="7510463" y="2419350"/>
          <p14:tracePt t="11170" x="7705725" y="2446338"/>
          <p14:tracePt t="11172" x="7823200" y="2473325"/>
          <p14:tracePt t="11187" x="7974013" y="2490788"/>
          <p14:tracePt t="11203" x="8072438" y="2509838"/>
          <p14:tracePt t="11220" x="8161338" y="2517775"/>
          <p14:tracePt t="11236" x="8269288" y="2527300"/>
          <p14:tracePt t="11253" x="8402638" y="2536825"/>
          <p14:tracePt t="11270" x="8555038" y="2544763"/>
          <p14:tracePt t="11287" x="8724900" y="2562225"/>
          <p14:tracePt t="11303" x="8894763" y="2571750"/>
          <p14:tracePt t="11321" x="9117013" y="2589213"/>
          <p14:tracePt t="11325" x="9180513" y="2598738"/>
          <p14:tracePt t="11337" x="9224963" y="2608263"/>
          <p14:tracePt t="11354" x="9304338" y="2616200"/>
          <p14:tracePt t="11356" x="9340850" y="2625725"/>
          <p14:tracePt t="11371" x="9394825" y="2625725"/>
          <p14:tracePt t="11388" x="9466263" y="2633663"/>
          <p14:tracePt t="11403" x="9501188" y="2633663"/>
          <p14:tracePt t="11420" x="9528175" y="2633663"/>
          <p14:tracePt t="11532" x="9537700" y="2633663"/>
          <p14:tracePt t="11556" x="9545638" y="2633663"/>
          <p14:tracePt t="11588" x="9555163" y="2633663"/>
          <p14:tracePt t="11788" x="9572625" y="2633663"/>
          <p14:tracePt t="11797" x="9582150" y="2625725"/>
          <p14:tracePt t="11804" x="9590088" y="2625725"/>
          <p14:tracePt t="11822" x="9626600" y="2625725"/>
          <p14:tracePt t="11838" x="9644063" y="2616200"/>
          <p14:tracePt t="11855" x="9661525" y="2616200"/>
          <p14:tracePt t="11872" x="9680575" y="2616200"/>
          <p14:tracePt t="11888" x="9688513" y="2616200"/>
          <p14:tracePt t="11905" x="9698038" y="2616200"/>
          <p14:tracePt t="11921" x="9705975" y="2616200"/>
          <p14:tracePt t="11938" x="9725025" y="2608263"/>
          <p14:tracePt t="11955" x="9759950" y="2608263"/>
          <p14:tracePt t="11972" x="9786938" y="2589213"/>
          <p14:tracePt t="11989" x="9823450" y="2581275"/>
          <p14:tracePt t="12005" x="9840913" y="2581275"/>
          <p14:tracePt t="12022" x="9858375" y="2581275"/>
          <p14:tracePt t="12039" x="9867900" y="2581275"/>
          <p14:tracePt t="12055" x="9875838" y="2581275"/>
          <p14:tracePt t="12108" x="9885363" y="2581275"/>
          <p14:tracePt t="12140" x="9894888" y="2581275"/>
          <p14:tracePt t="12148" x="9902825" y="2581275"/>
          <p14:tracePt t="12164" x="9912350" y="2571750"/>
          <p14:tracePt t="12172" x="9920288" y="2571750"/>
          <p14:tracePt t="12189" x="9929813" y="2571750"/>
          <p14:tracePt t="12206" x="9947275" y="2562225"/>
          <p14:tracePt t="12222" x="9956800" y="2554288"/>
          <p14:tracePt t="12239" x="9966325" y="2554288"/>
          <p14:tracePt t="13965" x="9956800" y="2554288"/>
          <p14:tracePt t="13973" x="9939338" y="2554288"/>
          <p14:tracePt t="13981" x="9912350" y="2554288"/>
          <p14:tracePt t="13994" x="9885363" y="2554288"/>
          <p14:tracePt t="14012" x="9777413" y="2554288"/>
          <p14:tracePt t="14029" x="9599613" y="2554288"/>
          <p14:tracePt t="14044" x="9456738" y="2554288"/>
          <p14:tracePt t="14061" x="9313863" y="2554288"/>
          <p14:tracePt t="14078" x="9180513" y="2554288"/>
          <p14:tracePt t="14094" x="9028113" y="2554288"/>
          <p14:tracePt t="14111" x="8939213" y="2554288"/>
          <p14:tracePt t="14128" x="8875713" y="2544763"/>
          <p14:tracePt t="14144" x="8796338" y="2544763"/>
          <p14:tracePt t="14161" x="8661400" y="2527300"/>
          <p14:tracePt t="14164" x="8510588" y="2517775"/>
          <p14:tracePt t="14178" x="8429625" y="2517775"/>
          <p14:tracePt t="14195" x="8269288" y="2517775"/>
          <p14:tracePt t="14197" x="8224838" y="2517775"/>
          <p14:tracePt t="14211" x="8180388" y="2517775"/>
          <p14:tracePt t="14228" x="8072438" y="2509838"/>
          <p14:tracePt t="14245" x="8037513" y="2509838"/>
          <p14:tracePt t="14261" x="7991475" y="2500313"/>
          <p14:tracePt t="14278" x="7939088" y="2500313"/>
          <p14:tracePt t="14295" x="7858125" y="2490788"/>
          <p14:tracePt t="14312" x="7724775" y="2473325"/>
          <p14:tracePt t="14328" x="7572375" y="2465388"/>
          <p14:tracePt t="14345" x="7340600" y="2438400"/>
          <p14:tracePt t="14362" x="7116763" y="2428875"/>
          <p14:tracePt t="14365" x="7000875" y="2419350"/>
          <p14:tracePt t="14378" x="6894513" y="2419350"/>
          <p14:tracePt t="14395" x="6724650" y="2401888"/>
          <p14:tracePt t="14397" x="6643688" y="2401888"/>
          <p14:tracePt t="14412" x="6518275" y="2393950"/>
          <p14:tracePt t="14428" x="6375400" y="2393950"/>
          <p14:tracePt t="14445" x="6188075" y="2393950"/>
          <p14:tracePt t="14461" x="6062663" y="2393950"/>
          <p14:tracePt t="14478" x="5965825" y="2401888"/>
          <p14:tracePt t="14495" x="5902325" y="2411413"/>
          <p14:tracePt t="14512" x="5813425" y="2419350"/>
          <p14:tracePt t="14528" x="5732463" y="2438400"/>
          <p14:tracePt t="14545" x="5670550" y="2446338"/>
          <p14:tracePt t="14562" x="5616575" y="2455863"/>
          <p14:tracePt t="14579" x="5572125" y="2465388"/>
          <p14:tracePt t="14595" x="5537200" y="2473325"/>
          <p14:tracePt t="14596" x="5518150" y="2482850"/>
          <p14:tracePt t="14612" x="5491163" y="2482850"/>
          <p14:tracePt t="14629" x="5438775" y="2482850"/>
          <p14:tracePt t="14645" x="5330825" y="2490788"/>
          <p14:tracePt t="14662" x="5197475" y="2500313"/>
          <p14:tracePt t="14679" x="5072063" y="2509838"/>
          <p14:tracePt t="14695" x="4956175" y="2509838"/>
          <p14:tracePt t="14712" x="4840288" y="2509838"/>
          <p14:tracePt t="14729" x="4670425" y="2500313"/>
          <p14:tracePt t="14746" x="4518025" y="2482850"/>
          <p14:tracePt t="14762" x="4375150" y="2465388"/>
          <p14:tracePt t="14764" x="4303713" y="2455863"/>
          <p14:tracePt t="14779" x="4224338" y="2455863"/>
          <p14:tracePt t="14796" x="4000500" y="2438400"/>
          <p14:tracePt t="14813" x="3919538" y="2438400"/>
          <p14:tracePt t="14830" x="3867150" y="2428875"/>
          <p14:tracePt t="14846" x="3848100" y="2428875"/>
          <p14:tracePt t="14863" x="3822700" y="2428875"/>
          <p14:tracePt t="14880" x="3803650" y="2428875"/>
          <p14:tracePt t="14897" x="3786188" y="2428875"/>
          <p14:tracePt t="14913" x="3768725" y="2428875"/>
          <p14:tracePt t="14930" x="3741738" y="2428875"/>
          <p14:tracePt t="14932" x="3732213" y="2428875"/>
          <p14:tracePt t="14946" x="3724275" y="2428875"/>
          <p14:tracePt t="14963" x="3697288" y="2438400"/>
          <p14:tracePt t="14965" x="3687763" y="2438400"/>
          <p14:tracePt t="14981" x="3660775" y="2438400"/>
          <p14:tracePt t="14997" x="3643313" y="2446338"/>
          <p14:tracePt t="15014" x="3633788" y="2446338"/>
          <p14:tracePt t="15277" x="3633788" y="2465388"/>
          <p14:tracePt t="15285" x="3652838" y="2465388"/>
          <p14:tracePt t="15297" x="3670300" y="2482850"/>
          <p14:tracePt t="15315" x="3741738" y="2517775"/>
          <p14:tracePt t="15331" x="3848100" y="2562225"/>
          <p14:tracePt t="15333" x="3911600" y="2589213"/>
          <p14:tracePt t="15349" x="4133850" y="2652713"/>
          <p14:tracePt t="15365" x="4340225" y="2697163"/>
          <p14:tracePt t="15382" x="4589463" y="2741613"/>
          <p14:tracePt t="15398" x="4929188" y="2786063"/>
          <p14:tracePt t="15415" x="5527675" y="2813050"/>
          <p14:tracePt t="15431" x="5946775" y="2830513"/>
          <p14:tracePt t="15448" x="6357938" y="2830513"/>
          <p14:tracePt t="15465" x="6804025" y="2840038"/>
          <p14:tracePt t="15481" x="7439025" y="2840038"/>
          <p14:tracePt t="15498" x="7786688" y="2840038"/>
          <p14:tracePt t="15515" x="8001000" y="2840038"/>
          <p14:tracePt t="15517" x="8072438" y="2840038"/>
          <p14:tracePt t="15532" x="8197850" y="2840038"/>
          <p14:tracePt t="15549" x="8358188" y="2847975"/>
          <p14:tracePt t="15565" x="8483600" y="2867025"/>
          <p14:tracePt t="15582" x="8626475" y="2874963"/>
          <p14:tracePt t="15598" x="8759825" y="2884488"/>
          <p14:tracePt t="15615" x="8894763" y="2884488"/>
          <p14:tracePt t="15632" x="9001125" y="2894013"/>
          <p14:tracePt t="15649" x="9028113" y="2894013"/>
          <p14:tracePt t="15735" x="9037638" y="2894013"/>
          <p14:tracePt t="15741" x="9045575" y="2894013"/>
          <p14:tracePt t="15750" x="9055100" y="2894013"/>
          <p14:tracePt t="15766" x="9072563" y="2884488"/>
          <p14:tracePt t="15782" x="9109075" y="2867025"/>
          <p14:tracePt t="15799" x="9153525" y="2857500"/>
          <p14:tracePt t="15816" x="9215438" y="2840038"/>
          <p14:tracePt t="15833" x="9367838" y="2830513"/>
          <p14:tracePt t="15849" x="9501188" y="2822575"/>
          <p14:tracePt t="15866" x="9609138" y="2813050"/>
          <p14:tracePt t="15883" x="9698038" y="2813050"/>
          <p14:tracePt t="15884" x="9732963" y="2813050"/>
          <p14:tracePt t="15899" x="9769475" y="2813050"/>
          <p14:tracePt t="15916" x="9875838" y="2813050"/>
          <p14:tracePt t="15933" x="9966325" y="2822575"/>
          <p14:tracePt t="15950" x="10090150" y="2830513"/>
          <p14:tracePt t="15966" x="10260013" y="2840038"/>
          <p14:tracePt t="15983" x="10348913" y="2847975"/>
          <p14:tracePt t="16000" x="10385425" y="2847975"/>
          <p14:tracePt t="16016" x="10402888" y="2847975"/>
          <p14:tracePt t="16033" x="10412413" y="2857500"/>
          <p14:tracePt t="16050" x="10429875" y="2857500"/>
          <p14:tracePt t="16053" x="10429875" y="2867025"/>
          <p14:tracePt t="16067" x="10439400" y="2867025"/>
          <p14:tracePt t="16143" x="10439400" y="2874963"/>
          <p14:tracePt t="16166" x="10447338" y="2874963"/>
          <p14:tracePt t="16182" x="10447338" y="2884488"/>
          <p14:tracePt t="16207" x="10456863" y="2884488"/>
          <p14:tracePt t="16214" x="10456863" y="2894013"/>
          <p14:tracePt t="16270" x="10456863" y="2901950"/>
          <p14:tracePt t="16278" x="10456863" y="2911475"/>
          <p14:tracePt t="16286" x="10456863" y="2919413"/>
          <p14:tracePt t="16301" x="10456863" y="2928938"/>
          <p14:tracePt t="16317" x="10456863" y="2946400"/>
          <p14:tracePt t="16334" x="10456863" y="2973388"/>
          <p14:tracePt t="16350" x="10456863" y="2990850"/>
          <p14:tracePt t="16367" x="10439400" y="3009900"/>
          <p14:tracePt t="16384" x="10429875" y="3017838"/>
          <p14:tracePt t="16400" x="10429875" y="3027363"/>
          <p14:tracePt t="16417" x="10420350" y="3036888"/>
          <p14:tracePt t="16494" x="10412413" y="3036888"/>
          <p14:tracePt t="16502" x="10402888" y="3036888"/>
          <p14:tracePt t="16518" x="10394950" y="3036888"/>
          <p14:tracePt t="16534" x="10385425" y="3036888"/>
          <p14:tracePt t="16542" x="10375900" y="3036888"/>
          <p14:tracePt t="16558" x="10367963" y="3044825"/>
          <p14:tracePt t="16598" x="10358438" y="3044825"/>
          <p14:tracePt t="17495" x="10348913" y="3044825"/>
          <p14:tracePt t="20551" x="10331450" y="3044825"/>
          <p14:tracePt t="20559" x="10313988" y="3044825"/>
          <p14:tracePt t="20567" x="10304463" y="3044825"/>
          <p14:tracePt t="20579" x="10296525" y="3044825"/>
          <p14:tracePt t="20596" x="10277475" y="3054350"/>
          <p14:tracePt t="20612" x="10269538" y="3054350"/>
          <p14:tracePt t="20628" x="10260013" y="3054350"/>
          <p14:tracePt t="20711" x="10252075" y="3054350"/>
          <p14:tracePt t="20738" x="10242550" y="3054350"/>
          <p14:tracePt t="20744" x="10242550" y="3062288"/>
          <p14:tracePt t="20751" x="10233025" y="3062288"/>
          <p14:tracePt t="20848" x="10225088" y="3062288"/>
          <p14:tracePt t="20888" x="10215563" y="3062288"/>
          <p14:tracePt t="20919" x="10206038" y="3062288"/>
          <p14:tracePt t="21016" x="10198100" y="3062288"/>
          <p14:tracePt t="21103" x="10188575" y="3062288"/>
          <p14:tracePt t="21119" x="10180638" y="3062288"/>
          <p14:tracePt t="21129" x="10171113" y="3062288"/>
          <p14:tracePt t="21144" x="10161588" y="3062288"/>
          <p14:tracePt t="21151" x="10153650" y="3062288"/>
          <p14:tracePt t="21167" x="10144125" y="3071813"/>
          <p14:tracePt t="21183" x="10134600" y="3071813"/>
          <p14:tracePt t="21199" x="10126663" y="3071813"/>
          <p14:tracePt t="21224" x="10109200" y="3071813"/>
          <p14:tracePt t="21232" x="10109200" y="3081338"/>
          <p14:tracePt t="21247" x="10099675" y="3089275"/>
          <p14:tracePt t="21264" x="10090150" y="3089275"/>
          <p14:tracePt t="21280" x="10072688" y="3089275"/>
          <p14:tracePt t="21344" x="10063163" y="3089275"/>
          <p14:tracePt t="21424" x="10055225" y="3089275"/>
          <p14:tracePt t="21440" x="10045700" y="3089275"/>
          <p14:tracePt t="21448" x="10037763" y="3098800"/>
          <p14:tracePt t="21463" x="10028238" y="3098800"/>
          <p14:tracePt t="23663" x="10028238" y="3108325"/>
          <p14:tracePt t="23664" x="0" y="0"/>
        </p14:tracePtLst>
      </p14:laserTraceLst>
    </p:ext>
  </p:extLst>
</p:sld>
</file>

<file path=ppt/theme/theme1.xml><?xml version="1.0" encoding="utf-8"?>
<a:theme xmlns:a="http://schemas.openxmlformats.org/drawingml/2006/main" name="شريحة">
  <a:themeElements>
    <a:clrScheme name="شريحة">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شريحة">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شريحة">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68</TotalTime>
  <Words>312</Words>
  <Application>Microsoft Office PowerPoint</Application>
  <PresentationFormat>شاشة عريضة</PresentationFormat>
  <Paragraphs>12</Paragraphs>
  <Slides>4</Slides>
  <Notes>0</Notes>
  <HiddenSlides>0</HiddenSlides>
  <MMClips>4</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4</vt:i4>
      </vt:variant>
    </vt:vector>
  </HeadingPairs>
  <TitlesOfParts>
    <vt:vector size="11" baseType="lpstr">
      <vt:lpstr>Arial</vt:lpstr>
      <vt:lpstr>Calibri</vt:lpstr>
      <vt:lpstr>Century Gothic</vt:lpstr>
      <vt:lpstr>Tahoma</vt:lpstr>
      <vt:lpstr>Times New Roman</vt:lpstr>
      <vt:lpstr>Wingdings 3</vt:lpstr>
      <vt:lpstr>شريحة</vt:lpstr>
      <vt:lpstr>مشكلة البحث </vt:lpstr>
      <vt:lpstr>عرض تقديمي في PowerPoint</vt:lpstr>
      <vt:lpstr>عرض تقديمي في PowerPoint</vt:lpstr>
      <vt:lpstr>عرض تقديمي في PowerPoint</vt:lpstr>
    </vt:vector>
  </TitlesOfParts>
  <Company>Enjoy My Fine Releases.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مشكلة البحث </dc:title>
  <dc:creator>amal</dc:creator>
  <cp:lastModifiedBy>amal</cp:lastModifiedBy>
  <cp:revision>6</cp:revision>
  <dcterms:created xsi:type="dcterms:W3CDTF">2020-04-18T14:04:55Z</dcterms:created>
  <dcterms:modified xsi:type="dcterms:W3CDTF">2020-04-20T19:11:25Z</dcterms:modified>
</cp:coreProperties>
</file>